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6" r:id="rId5"/>
    <p:sldId id="259" r:id="rId6"/>
    <p:sldId id="261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84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827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6704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0124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4321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000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7456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0927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1043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0926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92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9D625-C291-4F74-B39C-EEB86E396663}" type="datetimeFigureOut">
              <a:rPr lang="es-ES" smtClean="0"/>
              <a:t>12/09/2013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5E0A6-DB2F-479F-B8A9-686B6F6EA54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2381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8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ChemMend</a:t>
            </a:r>
            <a:endParaRPr lang="es-E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CARDS\REVISED\TOC-Graphic\toc_graphic_v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67568"/>
            <a:ext cx="8229600" cy="439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548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b="1" dirty="0" smtClean="0"/>
              <a:t>Cartas </a:t>
            </a:r>
            <a:r>
              <a:rPr lang="es-ES" b="1" i="1" dirty="0" err="1" smtClean="0"/>
              <a:t>ChemMend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492896"/>
            <a:ext cx="6768752" cy="4088755"/>
          </a:xfrm>
        </p:spPr>
        <p:txBody>
          <a:bodyPr>
            <a:normAutofit fontScale="70000" lnSpcReduction="20000"/>
          </a:bodyPr>
          <a:lstStyle/>
          <a:p>
            <a:r>
              <a:rPr lang="es-ES" b="1" i="1" dirty="0" smtClean="0"/>
              <a:t>Carta </a:t>
            </a:r>
            <a:r>
              <a:rPr lang="es-ES" b="1" i="1" dirty="0"/>
              <a:t>de peligrosidad</a:t>
            </a:r>
            <a:r>
              <a:rPr lang="es-ES" i="1" dirty="0"/>
              <a:t>:</a:t>
            </a:r>
            <a:r>
              <a:rPr lang="es-ES" dirty="0"/>
              <a:t> hace </a:t>
            </a:r>
            <a:r>
              <a:rPr lang="es-ES" dirty="0">
                <a:solidFill>
                  <a:srgbClr val="FF0000"/>
                </a:solidFill>
              </a:rPr>
              <a:t>perder el turno al jugador de la derecha </a:t>
            </a:r>
            <a:r>
              <a:rPr lang="es-ES" dirty="0"/>
              <a:t>de la persona que pertenece la tarjeta, y el siguiente jugador puede continuar con el juego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b="1" i="1" dirty="0" smtClean="0"/>
              <a:t>Carta </a:t>
            </a:r>
            <a:r>
              <a:rPr lang="es-ES" b="1" i="1" dirty="0"/>
              <a:t>de equilibrio</a:t>
            </a:r>
            <a:r>
              <a:rPr lang="es-ES" b="1" dirty="0"/>
              <a:t> (⇄): </a:t>
            </a:r>
            <a:r>
              <a:rPr lang="es-ES" dirty="0">
                <a:solidFill>
                  <a:srgbClr val="FF0000"/>
                </a:solidFill>
              </a:rPr>
              <a:t>cambia la dirección del juego </a:t>
            </a:r>
            <a:r>
              <a:rPr lang="es-ES" dirty="0"/>
              <a:t>a la derecha para la izquierda y viceversa. Al principio del juego, el crupier comienza el juego en sentido </a:t>
            </a:r>
            <a:r>
              <a:rPr lang="es-ES" dirty="0" err="1"/>
              <a:t>antihorario</a:t>
            </a:r>
            <a:r>
              <a:rPr lang="es-ES" dirty="0" smtClean="0"/>
              <a:t>.</a:t>
            </a:r>
          </a:p>
          <a:p>
            <a:endParaRPr lang="es-ES" dirty="0"/>
          </a:p>
          <a:p>
            <a:r>
              <a:rPr lang="es-ES" b="1" i="1" dirty="0" smtClean="0"/>
              <a:t>Carta </a:t>
            </a:r>
            <a:r>
              <a:rPr lang="es-ES" b="1" i="1" dirty="0"/>
              <a:t>de </a:t>
            </a:r>
            <a:r>
              <a:rPr lang="es-ES" b="1" i="1" dirty="0" err="1"/>
              <a:t>Mendeleiev</a:t>
            </a:r>
            <a:r>
              <a:rPr lang="es-ES" b="1" dirty="0"/>
              <a:t>:</a:t>
            </a:r>
            <a:r>
              <a:rPr lang="es-ES" dirty="0"/>
              <a:t> </a:t>
            </a:r>
            <a:r>
              <a:rPr lang="es-ES" dirty="0">
                <a:solidFill>
                  <a:srgbClr val="FF0000"/>
                </a:solidFill>
              </a:rPr>
              <a:t>permite al jugador que pertenece esta carta elegir un nuevo período o grupo para el siguiente jugador </a:t>
            </a:r>
            <a:r>
              <a:rPr lang="es-ES" dirty="0"/>
              <a:t>en el juego. También se puede utilizar en el comienzo del juego.</a:t>
            </a:r>
          </a:p>
          <a:p>
            <a:endParaRPr lang="es-ES" dirty="0"/>
          </a:p>
        </p:txBody>
      </p:sp>
      <p:pic>
        <p:nvPicPr>
          <p:cNvPr id="2051" name="Picture 3" descr="G:\CARS-IMPRIMIR-JUL-2013\cards_action\001_8-cards_sku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305" y="1916832"/>
            <a:ext cx="1005127" cy="152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CARS-IMPRIMIR-JUL-2013\cards_action\002_11-cards_equlilibriu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560610"/>
            <a:ext cx="1005127" cy="152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CARS-IMPRIMIR-JUL-2013\cards_action\003_4-cards_mendeleie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9321" y="5221761"/>
            <a:ext cx="1005127" cy="152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2 Marcador de contenido"/>
          <p:cNvSpPr txBox="1">
            <a:spLocks/>
          </p:cNvSpPr>
          <p:nvPr/>
        </p:nvSpPr>
        <p:spPr>
          <a:xfrm>
            <a:off x="1331640" y="980728"/>
            <a:ext cx="7681279" cy="12109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2400" dirty="0" smtClean="0"/>
              <a:t>Total de </a:t>
            </a:r>
            <a:r>
              <a:rPr lang="es-ES" sz="2400" b="1" dirty="0" smtClean="0"/>
              <a:t>117</a:t>
            </a:r>
            <a:r>
              <a:rPr lang="es-ES" sz="2400" dirty="0" smtClean="0"/>
              <a:t> cartas: 90 cartas con el símbolo de cada elemento de la tabla periódica (excepto lantánidos y actínidos) y 27 cartas de significado no químico.</a:t>
            </a:r>
            <a:endParaRPr lang="es-ES" sz="2400" dirty="0"/>
          </a:p>
        </p:txBody>
      </p:sp>
      <p:pic>
        <p:nvPicPr>
          <p:cNvPr id="2056" name="Picture 8" descr="G:\CARS-IMPRIMIR-JUL-2013\014_elemen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84" y="160487"/>
            <a:ext cx="1110456" cy="168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365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b="1" dirty="0" smtClean="0"/>
              <a:t>Cartas </a:t>
            </a:r>
            <a:r>
              <a:rPr lang="es-ES" b="1" i="1" dirty="0" err="1" smtClean="0"/>
              <a:t>ChemMend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98178"/>
            <a:ext cx="8229600" cy="4525963"/>
          </a:xfrm>
        </p:spPr>
        <p:txBody>
          <a:bodyPr>
            <a:normAutofit/>
          </a:bodyPr>
          <a:lstStyle/>
          <a:p>
            <a:r>
              <a:rPr lang="es-ES" sz="2400" b="1" i="1" dirty="0" smtClean="0"/>
              <a:t>Carta </a:t>
            </a:r>
            <a:r>
              <a:rPr lang="es-ES" sz="2400" b="1" i="1" dirty="0"/>
              <a:t>de ionización electrónica</a:t>
            </a:r>
            <a:r>
              <a:rPr lang="es-ES" sz="2400" dirty="0"/>
              <a:t>. se puede jugar en cualquier momento. Cuando se juega </a:t>
            </a:r>
            <a:r>
              <a:rPr lang="es-ES" sz="2400" dirty="0">
                <a:solidFill>
                  <a:srgbClr val="FF0000"/>
                </a:solidFill>
              </a:rPr>
              <a:t>el siguiente jugador en la rotación debe robar una o dos </a:t>
            </a:r>
            <a:r>
              <a:rPr lang="es-ES" sz="2400" dirty="0" smtClean="0">
                <a:solidFill>
                  <a:srgbClr val="FF0000"/>
                </a:solidFill>
              </a:rPr>
              <a:t>cartas </a:t>
            </a:r>
            <a:r>
              <a:rPr lang="es-ES" sz="2400" dirty="0" smtClean="0"/>
              <a:t>de </a:t>
            </a:r>
            <a:r>
              <a:rPr lang="es-ES" sz="2400" dirty="0"/>
              <a:t>acuerdo al número de electrones involucrados (–1 o –2)</a:t>
            </a:r>
          </a:p>
          <a:p>
            <a:endParaRPr lang="es-ES" sz="2400" dirty="0"/>
          </a:p>
        </p:txBody>
      </p:sp>
      <p:pic>
        <p:nvPicPr>
          <p:cNvPr id="2054" name="Picture 6" descr="G:\CARS-IMPRIMIR-JUL-2013\cards_action\004_4-cards_joker_e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990" y="3284984"/>
            <a:ext cx="1633570" cy="247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CARS-IMPRIMIR-JUL-2013\cards_action\005_4-cards_joker_ei_2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734" y="3327470"/>
            <a:ext cx="1633570" cy="247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17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332656"/>
            <a:ext cx="842493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sz="2400" dirty="0"/>
              <a:t>En primer lugar, cada jugador coge una carta, la persona con el mayor número atómico es el repartidor (las cartas no químicas cuentan como cero). </a:t>
            </a: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El </a:t>
            </a:r>
            <a:r>
              <a:rPr lang="es-ES" sz="2400" dirty="0">
                <a:solidFill>
                  <a:srgbClr val="FF0000"/>
                </a:solidFill>
              </a:rPr>
              <a:t>repartidor reparte las cartas </a:t>
            </a:r>
            <a:r>
              <a:rPr lang="es-ES" sz="2400" dirty="0"/>
              <a:t>a los jugadores (</a:t>
            </a:r>
            <a:r>
              <a:rPr lang="es-ES" sz="2400" b="1" dirty="0">
                <a:solidFill>
                  <a:srgbClr val="FF0000"/>
                </a:solidFill>
              </a:rPr>
              <a:t>seis cartas a cada jugador</a:t>
            </a:r>
            <a:r>
              <a:rPr lang="es-ES" sz="2400" dirty="0"/>
              <a:t> en el sentido </a:t>
            </a:r>
            <a:r>
              <a:rPr lang="es-ES" sz="2400" dirty="0" err="1"/>
              <a:t>antihorario</a:t>
            </a:r>
            <a:r>
              <a:rPr lang="es-ES" sz="2400" dirty="0"/>
              <a:t>) y, finalmente, voltea la carta superior del mazo de robo (carta de referencia). Las cartas restantes se colocan boca abajo en el centro de la mesa. </a:t>
            </a: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El </a:t>
            </a:r>
            <a:r>
              <a:rPr lang="es-ES" sz="2400" dirty="0"/>
              <a:t>jugador a la derecha del repartidor comienza el juego y tiene que colocar una de sus cartas sobre la carta de referencia. </a:t>
            </a:r>
            <a:r>
              <a:rPr lang="es-ES" sz="2400" b="1" dirty="0">
                <a:solidFill>
                  <a:srgbClr val="FF0000"/>
                </a:solidFill>
              </a:rPr>
              <a:t>La carta jugada debe tener el mismo grupo o periodo, o debe ser un comodín. </a:t>
            </a:r>
            <a:r>
              <a:rPr lang="es-ES" sz="2400" dirty="0"/>
              <a:t>Si no se puede descartar es necesario robar una carta. Si es posible se puede jugar esta carta; si no es posible, el turno pasa al siguiente jugador. Cada jugador tiene que seguir las instrucciones de las cartas del jugador anterior, a veces saltar una vez, robar cartas...</a:t>
            </a:r>
          </a:p>
        </p:txBody>
      </p:sp>
    </p:spTree>
    <p:extLst>
      <p:ext uri="{BB962C8B-B14F-4D97-AF65-F5344CB8AC3E}">
        <p14:creationId xmlns:p14="http://schemas.microsoft.com/office/powerpoint/2010/main" val="3109385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395536" y="404664"/>
            <a:ext cx="81369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s-ES" sz="2400" dirty="0"/>
              <a:t>En el momento en que un jugador </a:t>
            </a:r>
            <a:r>
              <a:rPr lang="es-ES" sz="2400" dirty="0">
                <a:solidFill>
                  <a:srgbClr val="FF0000"/>
                </a:solidFill>
              </a:rPr>
              <a:t>tenga en su mano 1 sola carta deberá decir “</a:t>
            </a:r>
            <a:r>
              <a:rPr lang="es-ES" sz="2400" i="1" dirty="0" err="1">
                <a:solidFill>
                  <a:srgbClr val="FF0000"/>
                </a:solidFill>
              </a:rPr>
              <a:t>ChemMend</a:t>
            </a:r>
            <a:r>
              <a:rPr lang="es-ES" sz="2400" dirty="0">
                <a:solidFill>
                  <a:srgbClr val="FF0000"/>
                </a:solidFill>
              </a:rPr>
              <a:t>”</a:t>
            </a:r>
            <a:r>
              <a:rPr lang="es-ES" sz="2400" dirty="0"/>
              <a:t> para avisar al resto de los jugadores. Si no se acuerda de decir “</a:t>
            </a:r>
            <a:r>
              <a:rPr lang="es-ES" sz="2400" i="1" dirty="0" err="1"/>
              <a:t>ChemMend</a:t>
            </a:r>
            <a:r>
              <a:rPr lang="es-ES" sz="2400" dirty="0"/>
              <a:t>” y algún </a:t>
            </a:r>
            <a:r>
              <a:rPr lang="es-ES" sz="2400" dirty="0">
                <a:solidFill>
                  <a:srgbClr val="FF0000"/>
                </a:solidFill>
              </a:rPr>
              <a:t>otro jugador de la partida se da cuenta</a:t>
            </a:r>
            <a:r>
              <a:rPr lang="es-ES" sz="2400" dirty="0"/>
              <a:t>, puede ser acusado y castigado con </a:t>
            </a:r>
            <a:r>
              <a:rPr lang="es-ES" sz="2400" dirty="0">
                <a:solidFill>
                  <a:srgbClr val="FF0000"/>
                </a:solidFill>
              </a:rPr>
              <a:t>robar 2 cartas </a:t>
            </a:r>
            <a:r>
              <a:rPr lang="es-ES" sz="2400" dirty="0"/>
              <a:t>más del mazo principal. </a:t>
            </a: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Si </a:t>
            </a:r>
            <a:r>
              <a:rPr lang="es-ES" sz="2400" dirty="0"/>
              <a:t>finalmente logra descartarse en su siguiente turno de esa carta, será declarado </a:t>
            </a:r>
            <a:r>
              <a:rPr lang="es-ES" sz="2400" dirty="0">
                <a:solidFill>
                  <a:srgbClr val="FF0000"/>
                </a:solidFill>
              </a:rPr>
              <a:t>ganador del juego, al quedarse sin cartas en su mano</a:t>
            </a:r>
            <a:r>
              <a:rPr lang="es-ES" sz="2400" dirty="0"/>
              <a:t>. </a:t>
            </a: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s-E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s-ES" sz="2400" dirty="0" smtClean="0"/>
              <a:t>Si </a:t>
            </a:r>
            <a:r>
              <a:rPr lang="es-ES" sz="2400" dirty="0"/>
              <a:t>es necesario, hay </a:t>
            </a:r>
            <a:r>
              <a:rPr lang="es-ES" sz="2400" dirty="0">
                <a:solidFill>
                  <a:srgbClr val="FF0000"/>
                </a:solidFill>
              </a:rPr>
              <a:t>un final alternativo </a:t>
            </a:r>
            <a:r>
              <a:rPr lang="es-ES" sz="2400" dirty="0"/>
              <a:t>para el juego. Después de diferentes rondas completas (más de 2), cada jugador tiene que contar los puntos de sus cartas (1 punto por cada elemento del primer período, 2 puntos por cada los elementos de la segunda, y así sucesivamente). El jugador que tenga menos puntos gana el juego.</a:t>
            </a:r>
          </a:p>
        </p:txBody>
      </p:sp>
    </p:spTree>
    <p:extLst>
      <p:ext uri="{BB962C8B-B14F-4D97-AF65-F5344CB8AC3E}">
        <p14:creationId xmlns:p14="http://schemas.microsoft.com/office/powerpoint/2010/main" val="1891295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846469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08080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504</Words>
  <Application>Microsoft Office PowerPoint</Application>
  <PresentationFormat>Presentación en pantalla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ChemMend</vt:lpstr>
      <vt:lpstr>Cartas ChemMend</vt:lpstr>
      <vt:lpstr>Cartas ChemMend</vt:lpstr>
      <vt:lpstr>Presentación de PowerPoint</vt:lpstr>
      <vt:lpstr>Presentación de PowerPoint</vt:lpstr>
      <vt:lpstr>Presentación de PowerPoint</vt:lpstr>
    </vt:vector>
  </TitlesOfParts>
  <Company>Universitat Jaume 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ChemMend</dc:title>
  <dc:creator>Servei d'informàtica</dc:creator>
  <cp:lastModifiedBy>Servei d'informàtica</cp:lastModifiedBy>
  <cp:revision>3</cp:revision>
  <dcterms:created xsi:type="dcterms:W3CDTF">2013-09-12T07:42:08Z</dcterms:created>
  <dcterms:modified xsi:type="dcterms:W3CDTF">2013-09-12T07:56:09Z</dcterms:modified>
</cp:coreProperties>
</file>